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21"/>
  </p:handoutMasterIdLst>
  <p:sldIdLst>
    <p:sldId id="634" r:id="rId3"/>
    <p:sldId id="1582" r:id="rId4"/>
    <p:sldId id="1583" r:id="rId5"/>
    <p:sldId id="1581" r:id="rId6"/>
    <p:sldId id="1591" r:id="rId7"/>
    <p:sldId id="1592" r:id="rId8"/>
    <p:sldId id="1593" r:id="rId10"/>
    <p:sldId id="1600" r:id="rId11"/>
    <p:sldId id="1594" r:id="rId12"/>
    <p:sldId id="1595" r:id="rId13"/>
    <p:sldId id="1596" r:id="rId14"/>
    <p:sldId id="1597" r:id="rId15"/>
    <p:sldId id="1598" r:id="rId16"/>
    <p:sldId id="1599" r:id="rId17"/>
    <p:sldId id="1601" r:id="rId18"/>
    <p:sldId id="1602" r:id="rId19"/>
    <p:sldId id="1647" r:id="rId20"/>
  </p:sldIdLst>
  <p:sldSz cx="9144000" cy="6858000" type="screen4x3"/>
  <p:notesSz cx="6858000" cy="9144000"/>
  <p:defaultTextStyle>
    <a:defPPr>
      <a:defRPr lang="en-US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1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1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1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1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1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1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1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1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1" u="none" kern="1200" baseline="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60"/>
    <p:restoredTop sz="94719"/>
  </p:normalViewPr>
  <p:slideViewPr>
    <p:cSldViewPr showGuides="1">
      <p:cViewPr>
        <p:scale>
          <a:sx n="66" d="100"/>
          <a:sy n="66" d="100"/>
        </p:scale>
        <p:origin x="-2922" y="-10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285ADB-1465-4FCF-8D1B-E067E37D3CEE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A9B2AF-2D09-4280-84D1-4F6D53786F2B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716657" cy="54864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Заголовок, текст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Заголовок, текст и 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quarter" idx="2"/>
          </p:nvPr>
        </p:nvSpPr>
        <p:spPr>
          <a:xfrm>
            <a:off x="4629150" y="1825625"/>
            <a:ext cx="3886200" cy="209867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sz="quarter" idx="3"/>
          </p:nvPr>
        </p:nvSpPr>
        <p:spPr>
          <a:xfrm>
            <a:off x="4629150" y="4076700"/>
            <a:ext cx="3886200" cy="21002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Заголовок, 1 большой объект и 2 маленьких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quarter" idx="2"/>
          </p:nvPr>
        </p:nvSpPr>
        <p:spPr>
          <a:xfrm>
            <a:off x="4629150" y="1825625"/>
            <a:ext cx="3886200" cy="209867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Объект 4"/>
          <p:cNvSpPr>
            <a:spLocks noGrp="1"/>
          </p:cNvSpPr>
          <p:nvPr>
            <p:ph sz="quarter" idx="3"/>
          </p:nvPr>
        </p:nvSpPr>
        <p:spPr>
          <a:xfrm>
            <a:off x="4629150" y="4076700"/>
            <a:ext cx="3886200" cy="21002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Нижний колонтитул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08476" cy="4114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9724" y="1981200"/>
            <a:ext cx="3808476" cy="4114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0066"/>
            </a:gs>
            <a:gs pos="100000">
              <a:srgbClr val="3366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458" name="Заголовок 403457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ru-RU" altLang="x-none" dirty="0"/>
              <a:t>Щелчок правит образец заголовка</a:t>
            </a:r>
            <a:endParaRPr lang="ru-RU" altLang="x-none" dirty="0"/>
          </a:p>
        </p:txBody>
      </p:sp>
      <p:sp>
        <p:nvSpPr>
          <p:cNvPr id="403459" name="Замещающий текст 403458"/>
          <p:cNvSpPr>
            <a:spLocks noGrp="1"/>
          </p:cNvSpPr>
          <p:nvPr>
            <p:ph type="body" idx="1"/>
          </p:nvPr>
        </p:nvSpPr>
        <p:spPr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ru-RU" altLang="x-none" dirty="0"/>
              <a:t>Щелчок правит образец текста</a:t>
            </a:r>
            <a:endParaRPr lang="ru-RU" altLang="x-none" dirty="0"/>
          </a:p>
          <a:p>
            <a:pPr lvl="1"/>
            <a:r>
              <a:rPr lang="ru-RU" altLang="x-none" dirty="0"/>
              <a:t>Второй уровень</a:t>
            </a:r>
            <a:endParaRPr lang="ru-RU" altLang="x-none" dirty="0"/>
          </a:p>
          <a:p>
            <a:pPr lvl="2"/>
            <a:r>
              <a:rPr lang="ru-RU" altLang="x-none" dirty="0"/>
              <a:t>Третий уровень</a:t>
            </a:r>
            <a:endParaRPr lang="ru-RU" altLang="x-none" dirty="0"/>
          </a:p>
          <a:p>
            <a:pPr lvl="3"/>
            <a:r>
              <a:rPr lang="ru-RU" altLang="x-none" dirty="0"/>
              <a:t>Четвертый уровень</a:t>
            </a:r>
            <a:endParaRPr lang="ru-RU" altLang="x-none" dirty="0"/>
          </a:p>
          <a:p>
            <a:pPr lvl="4"/>
            <a:r>
              <a:rPr lang="ru-RU" altLang="x-none" dirty="0"/>
              <a:t>Пятый уровень</a:t>
            </a:r>
            <a:endParaRPr lang="ru-RU" altLang="x-none" dirty="0"/>
          </a:p>
        </p:txBody>
      </p:sp>
      <p:sp>
        <p:nvSpPr>
          <p:cNvPr id="403460" name="Замещающая дата 403459"/>
          <p:cNvSpPr>
            <a:spLocks noGrp="1"/>
          </p:cNvSpPr>
          <p:nvPr>
            <p:ph type="dt" sz="half" idx="2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 i="0"/>
            </a:lvl1pPr>
          </a:lstStyle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403461" name="Замещающий нижний колонтитул 403460"/>
          <p:cNvSpPr>
            <a:spLocks noGrp="1"/>
          </p:cNvSpPr>
          <p:nvPr>
            <p:ph type="ftr" sz="quarter" idx="3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 i="0"/>
            </a:lvl1pPr>
          </a:lstStyle>
          <a:p>
            <a:pPr lvl="0"/>
            <a:endParaRPr lang="ru-RU" altLang="x-none">
              <a:latin typeface="Times New Roman" panose="02020603050405020304" pitchFamily="18" charset="0"/>
            </a:endParaRPr>
          </a:p>
        </p:txBody>
      </p:sp>
      <p:sp>
        <p:nvSpPr>
          <p:cNvPr id="403462" name="Замещающий номер слайда 403461"/>
          <p:cNvSpPr>
            <a:spLocks noGrp="1"/>
          </p:cNvSpPr>
          <p:nvPr>
            <p:ph type="sldNum" sz="quarter" idx="4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 i="0"/>
            </a:lvl1pPr>
          </a:lstStyle>
          <a:p>
            <a:pPr lvl="0"/>
            <a:fld id="{9A0DB2DC-4C9A-4742-B13C-FB6460FD3503}" type="slidenum">
              <a:rPr lang="ru-RU" altLang="x-none">
                <a:latin typeface="Times New Roman" panose="02020603050405020304" pitchFamily="18" charset="0"/>
              </a:rPr>
            </a:fld>
            <a:endParaRPr lang="ru-RU" altLang="x-none">
              <a:latin typeface="Times New Roman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marL="0" lvl="0" indent="0" algn="ctr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b="0" i="1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b="0" i="1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b="0" i="1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b="0" i="1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b="0" i="1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b="0" i="1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b="0" i="1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rtl="0" eaLnBrk="0" fontAlgn="base" latinLnBrk="0" hangingPunct="0">
        <a:lnSpc>
          <a:spcPct val="100000"/>
        </a:lnSpc>
        <a:spcBef>
          <a:spcPct val="0"/>
        </a:spcBef>
        <a:spcAft>
          <a:spcPct val="0"/>
        </a:spcAft>
        <a:buNone/>
        <a:defRPr b="0" i="1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404" name="Заголовок 486403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pPr defTabSz="914400">
              <a:buSzPct val="100000"/>
            </a:pPr>
            <a:r>
              <a:rPr lang="ru-RU" altLang="ru-RU" sz="5400" kern="1200" baseline="0">
                <a:latin typeface="Times New Roman" panose="02020603050405020304" pitchFamily="18" charset="0"/>
              </a:rPr>
              <a:t>Трофические связи</a:t>
            </a:r>
            <a:endParaRPr lang="ru-RU" altLang="ru-RU" sz="5400" kern="1200" baseline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Функциональная классификация </a:t>
            </a:r>
            <a:r>
              <a:rPr lang="ru-RU" altLang="en-US">
                <a:sym typeface="+mn-ea"/>
              </a:rPr>
              <a:t>потребителей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1389380"/>
          </a:xfrm>
        </p:spPr>
        <p:txBody>
          <a:bodyPr/>
          <a:p>
            <a:r>
              <a:rPr lang="ru-RU" altLang="en-US"/>
              <a:t>Истинные хищники (хищники в узком смысле).</a:t>
            </a:r>
            <a:endParaRPr lang="ru-RU" altLang="en-US"/>
          </a:p>
          <a:p>
            <a:endParaRPr lang="ru-RU" altLang="en-US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6590" y="3210560"/>
            <a:ext cx="4397375" cy="3298190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656590" y="6294755"/>
            <a:ext cx="2540000" cy="213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800"/>
              <a:t>http://basik.ru/images/predators_7/short.jpg</a:t>
            </a:r>
            <a:endParaRPr lang="ru-RU" altLang="en-US" sz="800"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6250" y="3186430"/>
            <a:ext cx="2353310" cy="332232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6854825" y="3210560"/>
            <a:ext cx="105473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400"/>
              <a:t>https://natural-museum.ru/sites/default/files/inline-images/%D0%98%D0%BD%D1%84%D1%83%D0%B7%D0%BE%D1%80%D0%B8%D1%8F%20%208-1.jpg</a:t>
            </a:r>
            <a:endParaRPr lang="ru-RU" altLang="en-US" sz="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Функциональная классификация потребителей</a:t>
            </a:r>
            <a:endParaRPr lang="en-US" altLang="ru-RU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1389380"/>
          </a:xfrm>
        </p:spPr>
        <p:txBody>
          <a:bodyPr/>
          <a:p>
            <a:r>
              <a:rPr lang="ru-RU" altLang="en-US"/>
              <a:t>Хищники с пастбищным типом питания (</a:t>
            </a:r>
            <a:r>
              <a:rPr lang="en-US" altLang="en-US"/>
              <a:t>Grazers)</a:t>
            </a:r>
            <a:endParaRPr lang="en-US" altLang="en-US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665" y="3028950"/>
            <a:ext cx="4187825" cy="2617470"/>
          </a:xfrm>
          <a:prstGeom prst="rect">
            <a:avLst/>
          </a:prstGeom>
        </p:spPr>
      </p:pic>
      <p:sp>
        <p:nvSpPr>
          <p:cNvPr id="9" name="Текстовое поле 8"/>
          <p:cNvSpPr txBox="1"/>
          <p:nvPr/>
        </p:nvSpPr>
        <p:spPr>
          <a:xfrm>
            <a:off x="367665" y="5186045"/>
            <a:ext cx="2540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800"/>
              <a:t>https://avatars.mds.yandex.net/get-pdb/199965/5fa4ec2b-99b2-4969-bf24-b6d9a1a322d0/s1200</a:t>
            </a:r>
            <a:endParaRPr lang="ru-RU" altLang="en-US" sz="800"/>
          </a:p>
        </p:txBody>
      </p:sp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300" y="3028950"/>
            <a:ext cx="3489325" cy="2617470"/>
          </a:xfrm>
          <a:prstGeom prst="rect">
            <a:avLst/>
          </a:prstGeom>
        </p:spPr>
      </p:pic>
      <p:sp>
        <p:nvSpPr>
          <p:cNvPr id="11" name="Текстовое поле 10"/>
          <p:cNvSpPr txBox="1"/>
          <p:nvPr/>
        </p:nvSpPr>
        <p:spPr>
          <a:xfrm>
            <a:off x="5067300" y="5309235"/>
            <a:ext cx="2540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800"/>
              <a:t>http://www.oceaneyephoto.com/images/Nudibranch_-_Flabellina_lineata_1.jpg</a:t>
            </a:r>
            <a:endParaRPr lang="ru-RU" altLang="en-US" sz="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Функциональная классификация хищников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85800" y="1981200"/>
            <a:ext cx="7772400" cy="1389380"/>
          </a:xfrm>
        </p:spPr>
        <p:txBody>
          <a:bodyPr/>
          <a:p>
            <a:r>
              <a:rPr lang="ru-RU" altLang="en-US" sz="2400"/>
              <a:t>«Сублетальные» хищники потребляют лишь некоторую часть тела жертвы, оставляя при этом жертву живой и способной к регенерации утраченных частей.</a:t>
            </a:r>
            <a:endParaRPr lang="ru-RU" altLang="en-US" sz="2400"/>
          </a:p>
        </p:txBody>
      </p:sp>
      <p:grpSp>
        <p:nvGrpSpPr>
          <p:cNvPr id="12" name="Группа 11"/>
          <p:cNvGrpSpPr/>
          <p:nvPr/>
        </p:nvGrpSpPr>
        <p:grpSpPr>
          <a:xfrm>
            <a:off x="4445" y="3642360"/>
            <a:ext cx="4550410" cy="3030220"/>
            <a:chOff x="36" y="5866"/>
            <a:chExt cx="7166" cy="4772"/>
          </a:xfrm>
        </p:grpSpPr>
        <p:pic>
          <p:nvPicPr>
            <p:cNvPr id="5" name="Изображение 4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36" y="5866"/>
              <a:ext cx="7166" cy="4773"/>
            </a:xfrm>
            <a:prstGeom prst="rect">
              <a:avLst/>
            </a:prstGeom>
          </p:spPr>
        </p:pic>
        <p:sp>
          <p:nvSpPr>
            <p:cNvPr id="6" name="Текстовое поле 5"/>
            <p:cNvSpPr txBox="1"/>
            <p:nvPr/>
          </p:nvSpPr>
          <p:spPr>
            <a:xfrm>
              <a:off x="36" y="10108"/>
              <a:ext cx="4000" cy="5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ru-RU" altLang="en-US" sz="800"/>
                <a:t>http://farm5.static.flickr.com/4544/38697103001_9c9ed01924.jpg</a:t>
              </a:r>
              <a:endParaRPr lang="ru-RU" altLang="en-US" sz="800"/>
            </a:p>
          </p:txBody>
        </p:sp>
        <p:pic>
          <p:nvPicPr>
            <p:cNvPr id="7" name="Изображение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5" y="6048"/>
              <a:ext cx="2387" cy="2253"/>
            </a:xfrm>
            <a:prstGeom prst="rect">
              <a:avLst/>
            </a:prstGeom>
          </p:spPr>
        </p:pic>
      </p:grpSp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610" y="3642360"/>
            <a:ext cx="4404360" cy="2306955"/>
          </a:xfrm>
          <a:prstGeom prst="rect">
            <a:avLst/>
          </a:prstGeom>
        </p:spPr>
      </p:pic>
      <p:sp>
        <p:nvSpPr>
          <p:cNvPr id="14" name="Текстовое поле 13"/>
          <p:cNvSpPr txBox="1"/>
          <p:nvPr/>
        </p:nvSpPr>
        <p:spPr>
          <a:xfrm>
            <a:off x="4626610" y="5488940"/>
            <a:ext cx="25400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800"/>
              <a:t>https://cdn.davidwolfe.com/wp-content/uploads/2016/07/mosquito-blood-type-FI-800x419.jpg</a:t>
            </a:r>
            <a:endParaRPr lang="ru-RU" altLang="en-US" sz="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Функциональная классификация </a:t>
            </a:r>
            <a:r>
              <a:rPr lang="ru-RU" altLang="en-US">
                <a:sym typeface="+mn-ea"/>
              </a:rPr>
              <a:t>потребителей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8355330" cy="4114800"/>
          </a:xfrm>
        </p:spPr>
        <p:txBody>
          <a:bodyPr/>
          <a:p>
            <a:r>
              <a:rPr lang="ru-RU" altLang="en-US" sz="2400"/>
              <a:t>Паразитоиды временно входят в симбиотические отношения с организмом-ресурсом, но при этом используют хозяина исключительно в качестве источника пищи, убивая его.</a:t>
            </a:r>
            <a:endParaRPr lang="ru-RU" altLang="en-US" sz="2400"/>
          </a:p>
        </p:txBody>
      </p:sp>
      <p:pic>
        <p:nvPicPr>
          <p:cNvPr id="15" name="Замещающее содержимое 1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4925" y="3861435"/>
            <a:ext cx="4316095" cy="2970530"/>
          </a:xfrm>
          <a:prstGeom prst="rect">
            <a:avLst/>
          </a:prstGeom>
        </p:spPr>
      </p:pic>
      <p:sp>
        <p:nvSpPr>
          <p:cNvPr id="16" name="Текстовое поле 15"/>
          <p:cNvSpPr txBox="1"/>
          <p:nvPr/>
        </p:nvSpPr>
        <p:spPr>
          <a:xfrm>
            <a:off x="34925" y="6556375"/>
            <a:ext cx="2540000" cy="2755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400"/>
              <a:t>https://upload.wikimedia.org/wikipedia/commons/thumb/0/04/CSIRO_ScienceImage_2357_Spotted_alfalfa_aphid_being_attacked_by_parasitic_wasp.jpg/1200px-CSIRO_ScienceImage_2357_Spotted_alfalfa_aphid_being_attacked_by_parasitic_wasp.jpg</a:t>
            </a:r>
            <a:endParaRPr lang="ru-RU" altLang="en-US" sz="400"/>
          </a:p>
        </p:txBody>
      </p:sp>
      <p:pic>
        <p:nvPicPr>
          <p:cNvPr id="17" name="Изображение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3850640"/>
            <a:ext cx="4888230" cy="2444115"/>
          </a:xfrm>
          <a:prstGeom prst="rect">
            <a:avLst/>
          </a:prstGeom>
        </p:spPr>
      </p:pic>
      <p:sp>
        <p:nvSpPr>
          <p:cNvPr id="18" name="Текстовое поле 17"/>
          <p:cNvSpPr txBox="1"/>
          <p:nvPr/>
        </p:nvSpPr>
        <p:spPr>
          <a:xfrm>
            <a:off x="4152900" y="5957570"/>
            <a:ext cx="2540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800"/>
              <a:t>https://www.journaldugeek.com/content/uploads/2018/10/31123256927084.jpg</a:t>
            </a:r>
            <a:endParaRPr lang="ru-RU" altLang="en-US" sz="8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Функциональная классификация </a:t>
            </a:r>
            <a:r>
              <a:rPr lang="ru-RU" altLang="en-US">
                <a:sym typeface="+mn-ea"/>
              </a:rPr>
              <a:t>потребителей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4817110" cy="1090295"/>
          </a:xfrm>
        </p:spPr>
        <p:txBody>
          <a:bodyPr/>
          <a:p>
            <a:r>
              <a:rPr lang="ru-RU" altLang="ru-RU"/>
              <a:t>Паразиты</a:t>
            </a:r>
            <a:endParaRPr lang="ru-RU" altLang="ru-RU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9565" y="2647315"/>
            <a:ext cx="5944235" cy="415163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5003800" y="6461760"/>
            <a:ext cx="2540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800"/>
              <a:t>https://i.pinimg.com/originals/63/68/11/6368118a752b0a591f0744d0a7011b67.jpg</a:t>
            </a:r>
            <a:endParaRPr lang="ru-RU" altLang="en-US" sz="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Плюсы и минусы</a:t>
            </a:r>
            <a:endParaRPr lang="ru-RU" altLang="en-US"/>
          </a:p>
        </p:txBody>
      </p:sp>
      <p:sp>
        <p:nvSpPr>
          <p:cNvPr id="4" name="Замещающее содержимое 3"/>
          <p:cNvSpPr>
            <a:spLocks noGrp="1"/>
          </p:cNvSpPr>
          <p:nvPr>
            <p:ph sz="half" idx="2"/>
          </p:nvPr>
        </p:nvSpPr>
        <p:spPr>
          <a:xfrm>
            <a:off x="4197350" y="1981200"/>
            <a:ext cx="4761230" cy="4114800"/>
          </a:xfrm>
        </p:spPr>
        <p:txBody>
          <a:bodyPr/>
          <a:p>
            <a:r>
              <a:rPr lang="ru-RU" altLang="en-US"/>
              <a:t>Жертва дает энергию</a:t>
            </a:r>
            <a:endParaRPr lang="ru-RU" altLang="en-US"/>
          </a:p>
          <a:p>
            <a:r>
              <a:rPr lang="ru-RU" altLang="en-US"/>
              <a:t>Хищник уменьшает уровень благосостояния жертвы, но...</a:t>
            </a:r>
            <a:endParaRPr lang="ru-RU" altLang="en-US"/>
          </a:p>
        </p:txBody>
      </p:sp>
      <p:grpSp>
        <p:nvGrpSpPr>
          <p:cNvPr id="9" name="Группа 8"/>
          <p:cNvGrpSpPr/>
          <p:nvPr/>
        </p:nvGrpSpPr>
        <p:grpSpPr>
          <a:xfrm>
            <a:off x="1219200" y="2257425"/>
            <a:ext cx="2232204" cy="2603298"/>
            <a:chOff x="5279" y="3026"/>
            <a:chExt cx="2743" cy="2947"/>
          </a:xfrm>
        </p:grpSpPr>
        <p:grpSp>
          <p:nvGrpSpPr>
            <p:cNvPr id="11" name="Группа 10"/>
            <p:cNvGrpSpPr/>
            <p:nvPr/>
          </p:nvGrpSpPr>
          <p:grpSpPr>
            <a:xfrm>
              <a:off x="5279" y="3505"/>
              <a:ext cx="2743" cy="1799"/>
              <a:chOff x="2020" y="6198"/>
              <a:chExt cx="2743" cy="1799"/>
            </a:xfrm>
          </p:grpSpPr>
          <p:sp>
            <p:nvSpPr>
              <p:cNvPr id="5" name="Овал 4"/>
              <p:cNvSpPr/>
              <p:nvPr/>
            </p:nvSpPr>
            <p:spPr>
              <a:xfrm>
                <a:off x="2020" y="6586"/>
                <a:ext cx="907" cy="907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1000">
                    <a:schemeClr val="accent1">
                      <a:lumMod val="45000"/>
                      <a:lumOff val="55000"/>
                    </a:schemeClr>
                  </a:gs>
                  <a:gs pos="84000">
                    <a:schemeClr val="accent5">
                      <a:lumMod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ru-RU" altLang="en-US"/>
                  <a:t>Ж</a:t>
                </a:r>
                <a:endParaRPr lang="ru-RU" altLang="en-US"/>
              </a:p>
            </p:txBody>
          </p:sp>
          <p:sp>
            <p:nvSpPr>
              <p:cNvPr id="6" name="Овал 5"/>
              <p:cNvSpPr/>
              <p:nvPr/>
            </p:nvSpPr>
            <p:spPr>
              <a:xfrm>
                <a:off x="3857" y="6586"/>
                <a:ext cx="907" cy="907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1000">
                    <a:schemeClr val="accent1">
                      <a:lumMod val="45000"/>
                      <a:lumOff val="55000"/>
                    </a:schemeClr>
                  </a:gs>
                  <a:gs pos="84000">
                    <a:schemeClr val="accent5">
                      <a:lumMod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ru-RU" altLang="en-US"/>
                  <a:t>Х</a:t>
                </a:r>
                <a:endParaRPr lang="ru-RU" altLang="en-US"/>
              </a:p>
            </p:txBody>
          </p:sp>
          <p:sp>
            <p:nvSpPr>
              <p:cNvPr id="8" name="Круговая стрелка 7"/>
              <p:cNvSpPr/>
              <p:nvPr/>
            </p:nvSpPr>
            <p:spPr>
              <a:xfrm>
                <a:off x="2739" y="6198"/>
                <a:ext cx="1350" cy="1034"/>
              </a:xfrm>
              <a:prstGeom prst="circular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Круговая стрелка 9"/>
              <p:cNvSpPr/>
              <p:nvPr/>
            </p:nvSpPr>
            <p:spPr>
              <a:xfrm rot="10620000">
                <a:off x="2713" y="6963"/>
                <a:ext cx="1350" cy="1034"/>
              </a:xfrm>
              <a:prstGeom prst="circular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Текстовое поле 6"/>
            <p:cNvSpPr txBox="1"/>
            <p:nvPr/>
          </p:nvSpPr>
          <p:spPr>
            <a:xfrm>
              <a:off x="6268" y="5312"/>
              <a:ext cx="892" cy="6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ru-RU" altLang="en-US" sz="3200"/>
                <a:t>-</a:t>
              </a:r>
              <a:endParaRPr lang="ru-RU" altLang="en-US" sz="3200"/>
            </a:p>
          </p:txBody>
        </p:sp>
        <p:sp>
          <p:nvSpPr>
            <p:cNvPr id="12" name="Текстовое поле 11"/>
            <p:cNvSpPr txBox="1"/>
            <p:nvPr/>
          </p:nvSpPr>
          <p:spPr>
            <a:xfrm>
              <a:off x="6242" y="3026"/>
              <a:ext cx="892" cy="6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ru-RU" altLang="en-US" sz="3200"/>
                <a:t>+</a:t>
              </a:r>
              <a:endParaRPr lang="ru-RU" altLang="en-US" sz="3200"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32385"/>
            <a:ext cx="7772400" cy="1143000"/>
          </a:xfrm>
        </p:spPr>
        <p:txBody>
          <a:bodyPr/>
          <a:p>
            <a:r>
              <a:rPr lang="ru-RU" altLang="en-US" sz="3200"/>
              <a:t>Жертвы </a:t>
            </a:r>
            <a:r>
              <a:rPr lang="en-US" altLang="en-US" sz="3200"/>
              <a:t>vs </a:t>
            </a:r>
            <a:r>
              <a:rPr lang="ru-RU" altLang="en-US" sz="3200"/>
              <a:t>Хищники: Гонка вооружений </a:t>
            </a:r>
            <a:endParaRPr lang="ru-RU" altLang="en-US" sz="320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sz="half" idx="1"/>
          </p:nvPr>
        </p:nvSpPr>
        <p:spPr>
          <a:xfrm>
            <a:off x="685800" y="1009015"/>
            <a:ext cx="7463790" cy="4114800"/>
          </a:xfrm>
        </p:spPr>
        <p:txBody>
          <a:bodyPr/>
          <a:p>
            <a:r>
              <a:rPr lang="ru-RU" altLang="en-US"/>
              <a:t>Растения-жертвы</a:t>
            </a:r>
            <a:endParaRPr lang="ru-RU" altLang="en-US"/>
          </a:p>
          <a:p>
            <a:pPr lvl="2"/>
            <a:r>
              <a:rPr lang="ru-RU" altLang="en-US"/>
              <a:t>Выделение токсинов</a:t>
            </a:r>
            <a:endParaRPr lang="ru-RU" altLang="en-US"/>
          </a:p>
          <a:p>
            <a:pPr lvl="2"/>
            <a:r>
              <a:rPr lang="ru-RU" altLang="en-US"/>
              <a:t>Образование шипов </a:t>
            </a:r>
            <a:endParaRPr lang="ru-RU" altLang="en-US"/>
          </a:p>
          <a:p>
            <a:pPr lvl="2"/>
            <a:r>
              <a:rPr lang="ru-RU" altLang="en-US"/>
              <a:t>Уплотнение покровов</a:t>
            </a:r>
            <a:endParaRPr lang="ru-RU" altLang="en-US"/>
          </a:p>
          <a:p>
            <a:pPr lvl="0"/>
            <a:r>
              <a:rPr lang="ru-RU" altLang="en-US"/>
              <a:t>Животные-жертвы</a:t>
            </a:r>
            <a:endParaRPr lang="ru-RU" altLang="en-US"/>
          </a:p>
          <a:p>
            <a:pPr lvl="2"/>
            <a:r>
              <a:rPr lang="ru-RU" altLang="en-US"/>
              <a:t>Выделение токсинов</a:t>
            </a:r>
            <a:endParaRPr lang="ru-RU" altLang="en-US"/>
          </a:p>
          <a:p>
            <a:pPr lvl="2"/>
            <a:r>
              <a:rPr lang="ru-RU" altLang="en-US">
                <a:sym typeface="+mn-ea"/>
              </a:rPr>
              <a:t>Мимикрия</a:t>
            </a:r>
            <a:endParaRPr lang="ru-RU" altLang="en-US">
              <a:sym typeface="+mn-ea"/>
            </a:endParaRPr>
          </a:p>
          <a:p>
            <a:pPr lvl="2"/>
            <a:r>
              <a:rPr lang="ru-RU" altLang="en-US"/>
              <a:t>Покровительственная окраска </a:t>
            </a:r>
            <a:endParaRPr lang="ru-RU" altLang="en-US"/>
          </a:p>
          <a:p>
            <a:pPr lvl="2"/>
            <a:r>
              <a:rPr lang="ru-RU" altLang="en-US"/>
              <a:t>Химическая сигнализация </a:t>
            </a:r>
            <a:endParaRPr lang="ru-RU" altLang="en-US"/>
          </a:p>
        </p:txBody>
      </p:sp>
      <p:grpSp>
        <p:nvGrpSpPr>
          <p:cNvPr id="9" name="Группа 8"/>
          <p:cNvGrpSpPr/>
          <p:nvPr/>
        </p:nvGrpSpPr>
        <p:grpSpPr>
          <a:xfrm>
            <a:off x="6151880" y="1826895"/>
            <a:ext cx="2247666" cy="2603298"/>
            <a:chOff x="5279" y="3026"/>
            <a:chExt cx="2762" cy="2947"/>
          </a:xfrm>
        </p:grpSpPr>
        <p:grpSp>
          <p:nvGrpSpPr>
            <p:cNvPr id="11" name="Группа 10"/>
            <p:cNvGrpSpPr/>
            <p:nvPr/>
          </p:nvGrpSpPr>
          <p:grpSpPr>
            <a:xfrm>
              <a:off x="5279" y="3505"/>
              <a:ext cx="2762" cy="1799"/>
              <a:chOff x="2020" y="6198"/>
              <a:chExt cx="2762" cy="1799"/>
            </a:xfrm>
          </p:grpSpPr>
          <p:sp>
            <p:nvSpPr>
              <p:cNvPr id="5" name="Овал 4"/>
              <p:cNvSpPr/>
              <p:nvPr/>
            </p:nvSpPr>
            <p:spPr>
              <a:xfrm>
                <a:off x="2020" y="6586"/>
                <a:ext cx="907" cy="907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1000">
                    <a:schemeClr val="accent1">
                      <a:lumMod val="45000"/>
                      <a:lumOff val="55000"/>
                    </a:schemeClr>
                  </a:gs>
                  <a:gs pos="84000">
                    <a:schemeClr val="accent5">
                      <a:lumMod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ru-RU" altLang="en-US"/>
                  <a:t>Ж</a:t>
                </a:r>
                <a:endParaRPr lang="ru-RU" altLang="en-US"/>
              </a:p>
            </p:txBody>
          </p:sp>
          <p:sp>
            <p:nvSpPr>
              <p:cNvPr id="6" name="Овал 5"/>
              <p:cNvSpPr/>
              <p:nvPr/>
            </p:nvSpPr>
            <p:spPr>
              <a:xfrm>
                <a:off x="3875" y="6586"/>
                <a:ext cx="907" cy="907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61000">
                    <a:schemeClr val="accent1">
                      <a:lumMod val="45000"/>
                      <a:lumOff val="55000"/>
                    </a:schemeClr>
                  </a:gs>
                  <a:gs pos="84000">
                    <a:schemeClr val="accent5">
                      <a:lumMod val="50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ru-RU" altLang="en-US"/>
                  <a:t>Х</a:t>
                </a:r>
                <a:endParaRPr lang="ru-RU" altLang="en-US"/>
              </a:p>
            </p:txBody>
          </p:sp>
          <p:sp>
            <p:nvSpPr>
              <p:cNvPr id="8" name="Круговая стрелка 7"/>
              <p:cNvSpPr/>
              <p:nvPr/>
            </p:nvSpPr>
            <p:spPr>
              <a:xfrm>
                <a:off x="2739" y="6198"/>
                <a:ext cx="1350" cy="1034"/>
              </a:xfrm>
              <a:prstGeom prst="circular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Круговая стрелка 9"/>
              <p:cNvSpPr/>
              <p:nvPr/>
            </p:nvSpPr>
            <p:spPr>
              <a:xfrm rot="10620000">
                <a:off x="2713" y="6963"/>
                <a:ext cx="1350" cy="1034"/>
              </a:xfrm>
              <a:prstGeom prst="circular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Текстовое поле 6"/>
            <p:cNvSpPr txBox="1"/>
            <p:nvPr/>
          </p:nvSpPr>
          <p:spPr>
            <a:xfrm>
              <a:off x="6268" y="5312"/>
              <a:ext cx="892" cy="6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ru-RU" altLang="en-US" sz="3200"/>
                <a:t>-</a:t>
              </a:r>
              <a:endParaRPr lang="ru-RU" altLang="en-US" sz="3200"/>
            </a:p>
          </p:txBody>
        </p:sp>
        <p:sp>
          <p:nvSpPr>
            <p:cNvPr id="12" name="Текстовое поле 11"/>
            <p:cNvSpPr txBox="1"/>
            <p:nvPr/>
          </p:nvSpPr>
          <p:spPr>
            <a:xfrm>
              <a:off x="6242" y="3026"/>
              <a:ext cx="892" cy="6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ru-RU" altLang="en-US" sz="3200"/>
                <a:t>+/-</a:t>
              </a:r>
              <a:endParaRPr lang="ru-RU" altLang="en-US" sz="3200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19050"/>
            <a:ext cx="7772400" cy="635000"/>
          </a:xfrm>
        </p:spPr>
        <p:txBody>
          <a:bodyPr/>
          <a:p>
            <a:r>
              <a:rPr lang="en-US" altLang="ru-RU" sz="2400"/>
              <a:t>Macoma VS Carcinus: </a:t>
            </a:r>
            <a:r>
              <a:rPr lang="ru-RU" altLang="en-US" sz="2400"/>
              <a:t>Химические сигналы от жертв </a:t>
            </a:r>
            <a:endParaRPr lang="ru-RU" altLang="en-US" sz="2400"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1"/>
          <a:srcRect l="7550" r="8589"/>
          <a:stretch>
            <a:fillRect/>
          </a:stretch>
        </p:blipFill>
        <p:spPr>
          <a:xfrm>
            <a:off x="30480" y="2287270"/>
            <a:ext cx="5995035" cy="371729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7830" y="908685"/>
            <a:ext cx="4674870" cy="16294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Замещающее содержимое 6"/>
          <p:cNvSpPr>
            <a:spLocks noGrp="1"/>
          </p:cNvSpPr>
          <p:nvPr>
            <p:ph sz="half" idx="1"/>
          </p:nvPr>
        </p:nvSpPr>
        <p:spPr>
          <a:xfrm>
            <a:off x="195580" y="788670"/>
            <a:ext cx="3808730" cy="1426845"/>
          </a:xfrm>
        </p:spPr>
        <p:txBody>
          <a:bodyPr/>
          <a:p>
            <a:pPr marL="0" indent="0">
              <a:buNone/>
            </a:pPr>
            <a:r>
              <a:rPr lang="en-US" altLang="en-US" sz="1800" i="1"/>
              <a:t>M. balthica </a:t>
            </a:r>
            <a:r>
              <a:rPr lang="ru-RU" altLang="en-US" sz="1800"/>
              <a:t>воспринимает сигналы от маком, подвергшихся атаке со стороны крабов</a:t>
            </a:r>
            <a:r>
              <a:rPr lang="en-US" altLang="ru-RU" sz="1800"/>
              <a:t>, </a:t>
            </a:r>
            <a:r>
              <a:rPr lang="ru-RU" altLang="en-US" sz="1800"/>
              <a:t>и адекватно реагирует. Реакция макомы делает ее менее уязвимой для крабов.</a:t>
            </a:r>
            <a:endParaRPr lang="ru-RU" altLang="en-US" sz="1800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370" y="2630805"/>
            <a:ext cx="2839085" cy="1894840"/>
          </a:xfrm>
          <a:prstGeom prst="rect">
            <a:avLst/>
          </a:prstGeom>
        </p:spPr>
      </p:pic>
      <p:pic>
        <p:nvPicPr>
          <p:cNvPr id="9" name="Замещающее содержимое 8"/>
          <p:cNvPicPr>
            <a:picLocks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35370" y="4453890"/>
            <a:ext cx="2839085" cy="21291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В основе трофических связей лежит потребление энергии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321945" y="1981200"/>
            <a:ext cx="8136255" cy="4114800"/>
          </a:xfrm>
        </p:spPr>
        <p:txBody>
          <a:bodyPr/>
          <a:p>
            <a:r>
              <a:rPr lang="ru-RU" altLang="en-US"/>
              <a:t>Автотрофы - для обеспечения энергией не обязательно должны вступать во взаимодействие с другими видами.</a:t>
            </a:r>
            <a:endParaRPr lang="ru-RU" altLang="en-US"/>
          </a:p>
          <a:p>
            <a:r>
              <a:rPr lang="ru-RU" altLang="en-US"/>
              <a:t>Гетеротрофы - неизбежно взаимодействуют с другими видами.</a:t>
            </a:r>
            <a:endParaRPr lang="ru-RU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 sz="3200"/>
              <a:t>Многообразие способов получения пищи гетеротрофами</a:t>
            </a:r>
            <a:endParaRPr lang="ru-RU" altLang="en-US" sz="320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/>
              <a:t>Микрофаги - потребляют часть среды, содержащей питательные частицы (фильтраторы, грунтоеды и т.п.)</a:t>
            </a:r>
            <a:endParaRPr lang="ru-RU" altLang="en-US"/>
          </a:p>
          <a:p>
            <a:r>
              <a:rPr lang="ru-RU" altLang="en-US"/>
              <a:t>Макрофаги - потребляют конкретный пищевой объект или его часть (фитофаги, настоящие хищники и т.п.) </a:t>
            </a:r>
            <a:endParaRPr lang="ru-RU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100965"/>
            <a:ext cx="7772400" cy="1143000"/>
          </a:xfrm>
        </p:spPr>
        <p:txBody>
          <a:bodyPr/>
          <a:p>
            <a:r>
              <a:rPr lang="ru-RU" altLang="en-US"/>
              <a:t>Многообразие трофических связей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794385" y="1371600"/>
            <a:ext cx="7772400" cy="4968875"/>
          </a:xfrm>
        </p:spPr>
        <p:txBody>
          <a:bodyPr/>
          <a:p>
            <a:r>
              <a:rPr lang="ru-RU" altLang="en-US" sz="2800">
                <a:sym typeface="+mn-ea"/>
              </a:rPr>
              <a:t>Потребитель питается частями тела производителя (</a:t>
            </a:r>
            <a:r>
              <a:rPr lang="ru-RU" altLang="en-US" sz="2800" i="1">
                <a:sym typeface="+mn-ea"/>
              </a:rPr>
              <a:t>саркофагия</a:t>
            </a:r>
            <a:r>
              <a:rPr lang="ru-RU" altLang="en-US" sz="2800">
                <a:sym typeface="+mn-ea"/>
              </a:rPr>
              <a:t>)</a:t>
            </a:r>
            <a:endParaRPr lang="ru-RU" altLang="en-US" sz="2800"/>
          </a:p>
          <a:p>
            <a:pPr lvl="2"/>
            <a:r>
              <a:rPr lang="ru-RU" altLang="en-US" sz="2800">
                <a:sym typeface="+mn-ea"/>
              </a:rPr>
              <a:t>Съедает целиком тело</a:t>
            </a:r>
            <a:endParaRPr lang="ru-RU" altLang="en-US" sz="2800"/>
          </a:p>
          <a:p>
            <a:pPr lvl="2"/>
            <a:r>
              <a:rPr lang="ru-RU" altLang="en-US" sz="2800">
                <a:sym typeface="+mn-ea"/>
              </a:rPr>
              <a:t>Съедает лишь часть тела</a:t>
            </a:r>
            <a:endParaRPr lang="ru-RU" altLang="en-US" sz="2800"/>
          </a:p>
          <a:p>
            <a:pPr lvl="2"/>
            <a:r>
              <a:rPr lang="ru-RU" altLang="en-US" sz="2800">
                <a:sym typeface="+mn-ea"/>
              </a:rPr>
              <a:t>Потребитель питается неживыми частями тела производителя . </a:t>
            </a:r>
            <a:endParaRPr lang="ru-RU" altLang="en-US" sz="2800"/>
          </a:p>
          <a:p>
            <a:pPr lvl="0"/>
            <a:r>
              <a:rPr lang="ru-RU" altLang="en-US" sz="2800">
                <a:sym typeface="+mn-ea"/>
              </a:rPr>
              <a:t>Потребитель питается выделениями производителя (</a:t>
            </a:r>
            <a:r>
              <a:rPr lang="ru-RU" altLang="en-US" sz="2800" i="1">
                <a:sym typeface="+mn-ea"/>
              </a:rPr>
              <a:t>ксенофагия</a:t>
            </a:r>
            <a:r>
              <a:rPr lang="ru-RU" altLang="en-US" sz="2800">
                <a:sym typeface="+mn-ea"/>
              </a:rPr>
              <a:t>).</a:t>
            </a:r>
            <a:endParaRPr lang="ru-RU" altLang="en-US" sz="2800"/>
          </a:p>
          <a:p>
            <a:pPr lvl="0"/>
            <a:r>
              <a:rPr lang="ru-RU" altLang="en-US" sz="2800">
                <a:sym typeface="+mn-ea"/>
              </a:rPr>
              <a:t>Потребитель питается мертвыми останками производителя (</a:t>
            </a:r>
            <a:r>
              <a:rPr lang="ru-RU" altLang="en-US" sz="2800" i="1">
                <a:sym typeface="+mn-ea"/>
              </a:rPr>
              <a:t>некрофагия</a:t>
            </a:r>
            <a:r>
              <a:rPr lang="ru-RU" altLang="en-US" sz="2800">
                <a:sym typeface="+mn-ea"/>
              </a:rPr>
              <a:t>)</a:t>
            </a:r>
            <a:endParaRPr lang="ru-RU" altLang="en-US"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/>
              <a:t>Ксенофагия</a:t>
            </a:r>
            <a:endParaRPr lang="ru-RU" altLang="ru-RU"/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35735" y="2618740"/>
            <a:ext cx="6272530" cy="4204970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1517015" y="6417310"/>
            <a:ext cx="2540000" cy="3371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800"/>
              <a:t>http://www.biopix.com/photos/piscicola-geometra-00007.jpg</a:t>
            </a:r>
            <a:endParaRPr lang="ru-RU" altLang="en-US" sz="800"/>
          </a:p>
        </p:txBody>
      </p:sp>
      <p:sp>
        <p:nvSpPr>
          <p:cNvPr id="6" name="Замещающее содержимое 2"/>
          <p:cNvSpPr>
            <a:spLocks noGrp="1"/>
          </p:cNvSpPr>
          <p:nvPr/>
        </p:nvSpPr>
        <p:spPr>
          <a:xfrm>
            <a:off x="685800" y="1615440"/>
            <a:ext cx="7772400" cy="41148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i="1"/>
              <a:t>Piscicola geometra</a:t>
            </a:r>
            <a:r>
              <a:rPr lang="en-US" altLang="en-US"/>
              <a:t> </a:t>
            </a:r>
            <a:r>
              <a:rPr lang="ru-RU" altLang="en-US"/>
              <a:t>питается слизью рыб. </a:t>
            </a:r>
            <a:endParaRPr lang="ru-RU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2605" y="70485"/>
            <a:ext cx="7772400" cy="488950"/>
          </a:xfrm>
        </p:spPr>
        <p:txBody>
          <a:bodyPr/>
          <a:p>
            <a:r>
              <a:rPr lang="ru-RU" altLang="en-US" sz="3600"/>
              <a:t>Некрофагия</a:t>
            </a:r>
            <a:endParaRPr lang="ru-RU" altLang="en-US" sz="360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173355" y="624205"/>
            <a:ext cx="8746490" cy="1253490"/>
          </a:xfrm>
        </p:spPr>
        <p:txBody>
          <a:bodyPr/>
          <a:p>
            <a:r>
              <a:rPr lang="ru-RU" altLang="en-US"/>
              <a:t>В высоких широтах некрофагия преобладает над саркофагией.</a:t>
            </a:r>
            <a:endParaRPr lang="ru-RU" altLang="en-US"/>
          </a:p>
        </p:txBody>
      </p:sp>
      <p:pic>
        <p:nvPicPr>
          <p:cNvPr id="4" name="Изображение 3" descr="IMG_96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235" y="1943735"/>
            <a:ext cx="5836285" cy="4377690"/>
          </a:xfrm>
          <a:prstGeom prst="rect">
            <a:avLst/>
          </a:prstGeom>
        </p:spPr>
      </p:pic>
      <p:pic>
        <p:nvPicPr>
          <p:cNvPr id="5" name="Изображение 4" descr="DSC043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275580" y="2677795"/>
            <a:ext cx="4377055" cy="290830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431800" y="6256655"/>
            <a:ext cx="55784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Это все, что осталось от селедки за 8 часов пребывания на дне арктического фьорда.</a:t>
            </a:r>
            <a:endParaRPr lang="ru-RU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4205" y="1710055"/>
            <a:ext cx="7886700" cy="1602105"/>
          </a:xfrm>
        </p:spPr>
        <p:txBody>
          <a:bodyPr/>
          <a:p>
            <a:r>
              <a:rPr lang="ru-RU" altLang="en-US"/>
              <a:t>Саркофагия</a:t>
            </a:r>
            <a:endParaRPr lang="ru-RU" altLang="en-US"/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Питание мертвыми частями тела</a:t>
            </a:r>
            <a:endParaRPr lang="ru-RU" altLang="en-US"/>
          </a:p>
        </p:txBody>
      </p:sp>
      <p:pic>
        <p:nvPicPr>
          <p:cNvPr id="6" name="Замещающее содержимое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41220" y="2908300"/>
            <a:ext cx="4692650" cy="3833495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4534535" y="6527800"/>
            <a:ext cx="2540000" cy="2139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800">
                <a:solidFill>
                  <a:schemeClr val="bg2"/>
                </a:solidFill>
              </a:rPr>
              <a:t>http://www.vitusltd.ru/V-images/puhoed.jpg</a:t>
            </a:r>
            <a:endParaRPr lang="ru-RU" altLang="en-US" sz="800">
              <a:solidFill>
                <a:schemeClr val="bg2"/>
              </a:solidFill>
            </a:endParaRPr>
          </a:p>
        </p:txBody>
      </p:sp>
      <p:sp>
        <p:nvSpPr>
          <p:cNvPr id="8" name="Замещающее содержимое 2"/>
          <p:cNvSpPr>
            <a:spLocks noGrp="1"/>
          </p:cNvSpPr>
          <p:nvPr/>
        </p:nvSpPr>
        <p:spPr>
          <a:xfrm>
            <a:off x="685800" y="1903095"/>
            <a:ext cx="7772400" cy="3827145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3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8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•"/>
              <a:defRPr sz="2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–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har char="»"/>
              <a:defRPr sz="20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altLang="en-US"/>
              <a:t>Пухоеды питаются мертвыми клетками перьев.</a:t>
            </a:r>
            <a:endParaRPr lang="ru-RU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>
                <a:sym typeface="+mn-ea"/>
              </a:rPr>
              <a:t>Функциональная классификация потребителей</a:t>
            </a:r>
            <a:endParaRPr lang="ru-RU" altLang="ru-RU"/>
          </a:p>
        </p:txBody>
      </p:sp>
      <p:graphicFrame>
        <p:nvGraphicFramePr>
          <p:cNvPr id="5" name="Замещающее содержимое 4"/>
          <p:cNvGraphicFramePr/>
          <p:nvPr>
            <p:ph idx="1"/>
          </p:nvPr>
        </p:nvGraphicFramePr>
        <p:xfrm>
          <a:off x="541655" y="1983740"/>
          <a:ext cx="8550275" cy="3870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6270"/>
                <a:gridCol w="1475105"/>
                <a:gridCol w="1828800"/>
                <a:gridCol w="1939925"/>
                <a:gridCol w="1400175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ru-RU" altLang="en-US"/>
                    </a:p>
                  </a:txBody>
                  <a:tcPr/>
                </a:tc>
                <a:tc gridSpan="4">
                  <a:txBody>
                    <a:bodyPr/>
                    <a:p>
                      <a:pPr algn="ctr">
                        <a:buNone/>
                      </a:pPr>
                      <a:r>
                        <a:rPr lang="ru-RU" altLang="en-US" b="0">
                          <a:solidFill>
                            <a:schemeClr val="tx1"/>
                          </a:solidFill>
                        </a:rPr>
                        <a:t>Теснота связи с жертвой</a:t>
                      </a:r>
                      <a:endParaRPr lang="ru-RU" altLang="en-US" b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381000">
                <a:tc rowSpan="4">
                  <a:txBody>
                    <a:bodyPr/>
                    <a:p>
                      <a:pPr>
                        <a:buNone/>
                      </a:pPr>
                      <a:r>
                        <a:rPr lang="ru-RU" altLang="en-US">
                          <a:solidFill>
                            <a:srgbClr val="FF0000"/>
                          </a:solidFill>
                        </a:rPr>
                        <a:t>Летальность</a:t>
                      </a:r>
                      <a:endParaRPr lang="ru-RU" altLang="en-US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ru-RU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b="1">
                          <a:solidFill>
                            <a:schemeClr val="bg2"/>
                          </a:solidFill>
                        </a:rPr>
                        <a:t>Высокая</a:t>
                      </a:r>
                      <a:endParaRPr lang="ru-RU" altLang="en-US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b="1">
                          <a:solidFill>
                            <a:schemeClr val="bg2"/>
                          </a:solidFill>
                        </a:rPr>
                        <a:t>Средняя</a:t>
                      </a:r>
                      <a:endParaRPr lang="ru-RU" altLang="en-US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b="1">
                          <a:solidFill>
                            <a:schemeClr val="bg2"/>
                          </a:solidFill>
                        </a:rPr>
                        <a:t>Низкая</a:t>
                      </a:r>
                      <a:endParaRPr lang="ru-RU" altLang="en-US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</a:tr>
              <a:tr h="38100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sz="2000" b="1">
                          <a:solidFill>
                            <a:schemeClr val="bg2"/>
                          </a:solidFill>
                        </a:rPr>
                        <a:t>Высокая</a:t>
                      </a:r>
                      <a:endParaRPr lang="ru-RU" altLang="en-US" sz="20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sz="2000">
                          <a:solidFill>
                            <a:schemeClr val="bg2"/>
                          </a:solidFill>
                        </a:rPr>
                        <a:t>Паразитоиды *</a:t>
                      </a:r>
                      <a:endParaRPr lang="ru-RU" altLang="en-US" sz="20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ru-RU" sz="1800">
                          <a:solidFill>
                            <a:schemeClr val="bg2"/>
                          </a:solidFill>
                        </a:rPr>
                        <a:t>«Сублетальные» хищники</a:t>
                      </a:r>
                      <a:endParaRPr lang="ru-RU" altLang="ru-RU" sz="18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sz="2000">
                          <a:solidFill>
                            <a:schemeClr val="bg2"/>
                          </a:solidFill>
                        </a:rPr>
                        <a:t>Настоящие Хищники</a:t>
                      </a:r>
                      <a:endParaRPr lang="ru-RU" altLang="en-US" sz="20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</a:tr>
              <a:tr h="38100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sz="2000" b="1">
                          <a:solidFill>
                            <a:schemeClr val="bg2"/>
                          </a:solidFill>
                        </a:rPr>
                        <a:t>Средняя</a:t>
                      </a:r>
                      <a:endParaRPr lang="ru-RU" altLang="en-US" sz="20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sz="2000">
                          <a:solidFill>
                            <a:schemeClr val="bg2"/>
                          </a:solidFill>
                        </a:rPr>
                        <a:t>Паразиты</a:t>
                      </a:r>
                      <a:endParaRPr lang="ru-RU" altLang="en-US" sz="20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ru-RU" sz="1800">
                          <a:solidFill>
                            <a:schemeClr val="bg2"/>
                          </a:solidFill>
                          <a:sym typeface="+mn-ea"/>
                        </a:rPr>
                        <a:t>«Сублетальные»  хищники</a:t>
                      </a:r>
                      <a:endParaRPr lang="ru-RU" altLang="ru-RU" sz="1800">
                        <a:solidFill>
                          <a:schemeClr val="bg2"/>
                        </a:solidFill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ru-RU" altLang="ru-RU" sz="1800">
                        <a:solidFill>
                          <a:schemeClr val="bg2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ru-RU" sz="1600">
                          <a:solidFill>
                            <a:schemeClr val="bg2"/>
                          </a:solidFill>
                        </a:rPr>
                        <a:t>Пастбищные хищники </a:t>
                      </a:r>
                      <a:r>
                        <a:rPr lang="en-US" altLang="ru-RU" sz="1600">
                          <a:solidFill>
                            <a:schemeClr val="bg2"/>
                          </a:solidFill>
                        </a:rPr>
                        <a:t>(grazers)</a:t>
                      </a:r>
                      <a:endParaRPr lang="en-US" altLang="ru-RU" sz="16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</a:tr>
              <a:tr h="381000">
                <a:tc vMerge="1"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sz="2000" b="1">
                          <a:solidFill>
                            <a:schemeClr val="bg2"/>
                          </a:solidFill>
                        </a:rPr>
                        <a:t>Низкая</a:t>
                      </a:r>
                      <a:endParaRPr lang="ru-RU" altLang="en-US" sz="2000" b="1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en-US" sz="2000">
                          <a:solidFill>
                            <a:schemeClr val="bg2"/>
                          </a:solidFill>
                        </a:rPr>
                        <a:t>Паразиты</a:t>
                      </a:r>
                      <a:endParaRPr lang="ru-RU" altLang="en-US" sz="200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ru-RU" sz="1800">
                          <a:solidFill>
                            <a:schemeClr val="bg2"/>
                          </a:solidFill>
                          <a:sym typeface="+mn-ea"/>
                        </a:rPr>
                        <a:t>«Сублетальные» хищники</a:t>
                      </a:r>
                      <a:endParaRPr lang="ru-RU" altLang="ru-RU" sz="1800">
                        <a:solidFill>
                          <a:schemeClr val="bg2"/>
                        </a:solidFill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ru-RU" altLang="ru-RU" sz="1800">
                        <a:solidFill>
                          <a:schemeClr val="bg2"/>
                        </a:solidFill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ru-RU" altLang="ru-RU" sz="1600">
                          <a:solidFill>
                            <a:schemeClr val="bg2"/>
                          </a:solidFill>
                          <a:sym typeface="+mn-ea"/>
                        </a:rPr>
                        <a:t>Пастбище хищники (</a:t>
                      </a:r>
                      <a:r>
                        <a:rPr lang="en-US" altLang="ru-RU" sz="1600">
                          <a:solidFill>
                            <a:schemeClr val="bg2"/>
                          </a:solidFill>
                          <a:sym typeface="+mn-ea"/>
                        </a:rPr>
                        <a:t>grazers)</a:t>
                      </a:r>
                      <a:endParaRPr lang="en-US" altLang="ru-RU" sz="1600">
                        <a:solidFill>
                          <a:schemeClr val="bg2"/>
                        </a:solidFill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Текстовое поле 2"/>
          <p:cNvSpPr txBox="1"/>
          <p:nvPr/>
        </p:nvSpPr>
        <p:spPr>
          <a:xfrm>
            <a:off x="610235" y="5706745"/>
            <a:ext cx="60305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* Помимо паразитоидов в эту категорию попадают  некоторые паразиты (про то, в чем разница, будет на отдельной лекции)</a:t>
            </a:r>
            <a:endParaRPr lang="ru-RU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Новая презентация">
  <a:themeElements>
    <a:clrScheme name="">
      <a:dk1>
        <a:srgbClr val="FFFFFF"/>
      </a:dk1>
      <a:lt1>
        <a:srgbClr val="0000FF"/>
      </a:lt1>
      <a:dk2>
        <a:srgbClr val="FFFF00"/>
      </a:dk2>
      <a:lt2>
        <a:srgbClr val="000000"/>
      </a:lt2>
      <a:accent1>
        <a:srgbClr val="FF9900"/>
      </a:accent1>
      <a:accent2>
        <a:srgbClr val="00FFFF"/>
      </a:accent2>
      <a:accent3>
        <a:srgbClr val="AAAAFF"/>
      </a:accent3>
      <a:accent4>
        <a:srgbClr val="DCDCDC"/>
      </a:accent4>
      <a:accent5>
        <a:srgbClr val="FFCAAA"/>
      </a:accent5>
      <a:accent6>
        <a:srgbClr val="00E5E5"/>
      </a:accent6>
      <a:hlink>
        <a:srgbClr val="FF0000"/>
      </a:hlink>
      <a:folHlink>
        <a:srgbClr val="969696"/>
      </a:folHlink>
    </a:clrScheme>
    <a:fontScheme name="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7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FF"/>
        </a:lt1>
        <a:dk2>
          <a:srgbClr val="FFFF00"/>
        </a:dk2>
        <a:lt2>
          <a:srgbClr val="0000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CDCDC"/>
        </a:accent4>
        <a:accent5>
          <a:srgbClr val="FFCAAA"/>
        </a:accent5>
        <a:accent6>
          <a:srgbClr val="00E5E5"/>
        </a:accent6>
        <a:hlink>
          <a:srgbClr val="FF0000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2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27272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9"/>
        </a:accent5>
        <a:accent6>
          <a:srgbClr val="0000E5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BE5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9E5B7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3634</Words>
  <Application>WPS Presentation</Application>
  <PresentationFormat>Экран (4:3)</PresentationFormat>
  <Paragraphs>169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Arial</vt:lpstr>
      <vt:lpstr>SimSun</vt:lpstr>
      <vt:lpstr>Wingdings</vt:lpstr>
      <vt:lpstr>Times New Roman</vt:lpstr>
      <vt:lpstr>Microsoft YaHei</vt:lpstr>
      <vt:lpstr/>
      <vt:lpstr>Arial Unicode MS</vt:lpstr>
      <vt:lpstr>Calibri</vt:lpstr>
      <vt:lpstr>Новая презентация</vt:lpstr>
      <vt:lpstr>Трофические связи</vt:lpstr>
      <vt:lpstr>В основе трофических связей лежит потребление энергии</vt:lpstr>
      <vt:lpstr>Многообразие способов получения пищи гетеротрофами</vt:lpstr>
      <vt:lpstr>Многообразие трофических связей</vt:lpstr>
      <vt:lpstr>Ксенофагия</vt:lpstr>
      <vt:lpstr>Некрофагия</vt:lpstr>
      <vt:lpstr>Саркофагия</vt:lpstr>
      <vt:lpstr>Питание мертвыми частями тела</vt:lpstr>
      <vt:lpstr>Функциональная классификация потребителей</vt:lpstr>
      <vt:lpstr>Функциональная классификация потребителей</vt:lpstr>
      <vt:lpstr>Функциональная классификация потребителей</vt:lpstr>
      <vt:lpstr>Функциональная классификация хищников</vt:lpstr>
      <vt:lpstr>Функциональная классификация потребителей</vt:lpstr>
      <vt:lpstr>Функциональная классификация потребителей</vt:lpstr>
      <vt:lpstr>Плюсы и минусы</vt:lpstr>
      <vt:lpstr>Жертвы vs Хищники: Гонка вооружений </vt:lpstr>
      <vt:lpstr>Macoma VS Carcinus: Химические сигналы от жертв </vt:lpstr>
    </vt:vector>
  </TitlesOfParts>
  <Company>СПбГУ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Riftia pachyptila</dc:title>
  <dc:creator>Наталья Николаевна Шунатова</dc:creator>
  <cp:lastModifiedBy>Vadim Khaitov</cp:lastModifiedBy>
  <cp:revision>471</cp:revision>
  <dcterms:created xsi:type="dcterms:W3CDTF">2005-03-02T19:00:00Z</dcterms:created>
  <dcterms:modified xsi:type="dcterms:W3CDTF">2020-04-28T13:52:09Z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1049-11.2.0.9281</vt:lpwstr>
  </property>
</Properties>
</file>

<file path=docProps/thumbnail.jpeg>
</file>